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ВВП, %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Фінляндія</c:v>
                </c:pt>
                <c:pt idx="1">
                  <c:v>Бельгія</c:v>
                </c:pt>
                <c:pt idx="2">
                  <c:v>Україна</c:v>
                </c:pt>
                <c:pt idx="3">
                  <c:v>Кіпр</c:v>
                </c:pt>
                <c:pt idx="4">
                  <c:v>Румунія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3.31</c:v>
                </c:pt>
                <c:pt idx="1">
                  <c:v>2.2799999999999998</c:v>
                </c:pt>
                <c:pt idx="2">
                  <c:v>0.66</c:v>
                </c:pt>
                <c:pt idx="3">
                  <c:v>0.48</c:v>
                </c:pt>
                <c:pt idx="4">
                  <c:v>0.38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545024"/>
        <c:axId val="74546560"/>
      </c:barChart>
      <c:catAx>
        <c:axId val="7454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74546560"/>
        <c:crosses val="autoZero"/>
        <c:auto val="1"/>
        <c:lblAlgn val="ctr"/>
        <c:lblOffset val="100"/>
        <c:noMultiLvlLbl val="0"/>
      </c:catAx>
      <c:valAx>
        <c:axId val="7454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54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 боку бізнесу, %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Фінляндія</c:v>
                </c:pt>
                <c:pt idx="1">
                  <c:v>Бельгія</c:v>
                </c:pt>
                <c:pt idx="2">
                  <c:v>Україна</c:v>
                </c:pt>
                <c:pt idx="3">
                  <c:v>Кіпр</c:v>
                </c:pt>
                <c:pt idx="4">
                  <c:v>Румунія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60.8</c:v>
                </c:pt>
                <c:pt idx="1">
                  <c:v>60.2</c:v>
                </c:pt>
                <c:pt idx="2">
                  <c:v>33.799999999999997</c:v>
                </c:pt>
                <c:pt idx="3">
                  <c:v>10.9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 боку держави, %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Фінляндія</c:v>
                </c:pt>
                <c:pt idx="1">
                  <c:v>Бельгія</c:v>
                </c:pt>
                <c:pt idx="2">
                  <c:v>Україна</c:v>
                </c:pt>
                <c:pt idx="3">
                  <c:v>Кіпр</c:v>
                </c:pt>
                <c:pt idx="4">
                  <c:v>Румунія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</c:v>
                </c:pt>
                <c:pt idx="1">
                  <c:v>23.4</c:v>
                </c:pt>
                <c:pt idx="2">
                  <c:v>42.9</c:v>
                </c:pt>
                <c:pt idx="3">
                  <c:v>66.400000000000006</c:v>
                </c:pt>
                <c:pt idx="4">
                  <c:v>52.3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 боку іноземних інвесторів, %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Фінляндія</c:v>
                </c:pt>
                <c:pt idx="1">
                  <c:v>Бельгія</c:v>
                </c:pt>
                <c:pt idx="2">
                  <c:v>Україна</c:v>
                </c:pt>
                <c:pt idx="3">
                  <c:v>Кіпр</c:v>
                </c:pt>
                <c:pt idx="4">
                  <c:v>Румунія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11.5</c:v>
                </c:pt>
                <c:pt idx="1">
                  <c:v>13</c:v>
                </c:pt>
                <c:pt idx="2">
                  <c:v>13.1</c:v>
                </c:pt>
                <c:pt idx="3">
                  <c:v>17.5</c:v>
                </c:pt>
                <c:pt idx="4">
                  <c:v>15.5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5090304"/>
        <c:axId val="85091840"/>
      </c:barChart>
      <c:catAx>
        <c:axId val="8509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85091840"/>
        <c:crosses val="autoZero"/>
        <c:auto val="1"/>
        <c:lblAlgn val="ctr"/>
        <c:lblOffset val="100"/>
        <c:noMultiLvlLbl val="0"/>
      </c:catAx>
      <c:valAx>
        <c:axId val="8509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9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229600" cy="1828800"/>
          </a:xfrm>
        </p:spPr>
        <p:txBody>
          <a:bodyPr>
            <a:noAutofit/>
          </a:bodyPr>
          <a:lstStyle/>
          <a:p>
            <a:r>
              <a:rPr lang="ru-RU" sz="4000" dirty="0"/>
              <a:t>ФІНАНСУВАННЯ НАУКОВОЇ ТА НАУКОВО-ТЕХНІЧНОЇ ДІЯЛЬНОСТІ В УКРАЇНІ В УМОВАХ ЄВРОІНТЕГРАЦІЇ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/>
              <a:t>Соколов Олег Володимирович, студент групи МФН-51, Білоцерківський інститут економіки і управління Університету «Україна</a:t>
            </a:r>
            <a:r>
              <a:rPr lang="uk-UA" sz="2400" dirty="0" smtClean="0"/>
              <a:t>» </a:t>
            </a:r>
            <a:endParaRPr lang="uk-UA" sz="2400" dirty="0" smtClean="0"/>
          </a:p>
          <a:p>
            <a:pPr algn="r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894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r>
              <a:rPr lang="uk-UA" sz="3000" dirty="0" smtClean="0"/>
              <a:t>Одним із найбільш вагомих показників, які аналізуються при з’ясуванні результатів діяльності національного науково-технічного комплексу за певний період, є показник обсягу виконаних з початку звітного періоду науково-технічних робіт. Відсоток у валового внутрішнього продукту (ВВП) обсягів виконаних науковими організаціями країни власними силами наукові дослідження та технічні розробки (НДТР) становить показник наукоємності валового внутрішнього продукту.</a:t>
            </a:r>
            <a:endParaRPr lang="uk-UA" sz="3000" dirty="0"/>
          </a:p>
        </p:txBody>
      </p:sp>
    </p:spTree>
    <p:extLst>
      <p:ext uri="{BB962C8B-B14F-4D97-AF65-F5344CB8AC3E}">
        <p14:creationId xmlns:p14="http://schemas.microsoft.com/office/powerpoint/2010/main" val="29548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400" dirty="0" smtClean="0"/>
              <a:t>Динаміка видатків наукоємності ВВП, %</a:t>
            </a:r>
            <a:endParaRPr lang="uk-UA" sz="3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3775"/>
            <a:ext cx="8229600" cy="380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78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400" dirty="0" smtClean="0"/>
              <a:t>Наукоємність</a:t>
            </a:r>
            <a:r>
              <a:rPr lang="ru-RU" sz="3400" dirty="0" smtClean="0"/>
              <a:t> ВВП </a:t>
            </a:r>
            <a:r>
              <a:rPr lang="uk-UA" sz="3400" dirty="0"/>
              <a:t>України</a:t>
            </a:r>
            <a:r>
              <a:rPr lang="ru-RU" sz="3400" dirty="0" smtClean="0"/>
              <a:t>, %, в </a:t>
            </a:r>
            <a:r>
              <a:rPr lang="uk-UA" sz="3400" dirty="0" smtClean="0"/>
              <a:t>порівнянні з іншими країнами на 2014 р.</a:t>
            </a:r>
            <a:endParaRPr lang="ru-RU" sz="3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60989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33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400" dirty="0" smtClean="0"/>
              <a:t>Динаміка структури фінансування наукових досліджень та технічних розробок за джерелами, %</a:t>
            </a:r>
            <a:endParaRPr lang="uk-UA" sz="3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443588"/>
            <a:ext cx="8229600" cy="3655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5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uk-UA" sz="3400" dirty="0" smtClean="0"/>
              <a:t>Структура фінансування </a:t>
            </a:r>
            <a:r>
              <a:rPr lang="uk-UA" sz="3400" dirty="0"/>
              <a:t>НДТР в </a:t>
            </a:r>
            <a:r>
              <a:rPr lang="uk-UA" sz="3400" dirty="0" smtClean="0"/>
              <a:t>Україні за джерелами , %, в порівнянні з іншими країнами на 2013 р.</a:t>
            </a:r>
            <a:endParaRPr lang="uk-UA" sz="3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85630"/>
              </p:ext>
            </p:extLst>
          </p:nvPr>
        </p:nvGraphicFramePr>
        <p:xfrm>
          <a:off x="457200" y="1916113"/>
          <a:ext cx="8229600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56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r>
              <a:rPr lang="uk-UA" dirty="0" smtClean="0"/>
              <a:t>Держава повинна активніше впливати на інноваційні процеси, виступати їх ініціатором та залучати до інноваційного процесу підприємців.</a:t>
            </a:r>
          </a:p>
          <a:p>
            <a:r>
              <a:rPr lang="uk-UA" dirty="0" smtClean="0"/>
              <a:t>В світовій практиці фінансові інститути, які беруть участь у фінансуванні інноваційної діяльності, отримують додаткові стимули.</a:t>
            </a:r>
          </a:p>
          <a:p>
            <a:r>
              <a:rPr lang="uk-UA" dirty="0" smtClean="0"/>
              <a:t>Державне гарантування повернення кредитів - один з найперспективніших шляхів залучення банківських ресурсів до фінансування інноваційної діяльності.</a:t>
            </a:r>
          </a:p>
          <a:p>
            <a:r>
              <a:rPr lang="uk-UA" dirty="0" smtClean="0"/>
              <a:t>Створити сприятливі умови для фінансування НДТР із коштів підприємницького сектору.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2833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38138"/>
          </a:xfrm>
        </p:spPr>
        <p:txBody>
          <a:bodyPr>
            <a:noAutofit/>
          </a:bodyPr>
          <a:lstStyle/>
          <a:p>
            <a:r>
              <a:rPr lang="uk-UA" sz="7200" dirty="0" smtClean="0"/>
              <a:t>Дякую за увагу!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62840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105</TotalTime>
  <Words>205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ФІНАНСУВАННЯ НАУКОВОЇ ТА НАУКОВО-ТЕХНІЧНОЇ ДІЯЛЬНОСТІ В УКРАЇНІ В УМОВАХ ЄВРОІНТЕГРАЦІЇ</vt:lpstr>
      <vt:lpstr>Презентация PowerPoint</vt:lpstr>
      <vt:lpstr>Динаміка видатків наукоємності ВВП, %</vt:lpstr>
      <vt:lpstr>Наукоємність ВВП України, %, в порівнянні з іншими країнами на 2014 р.</vt:lpstr>
      <vt:lpstr>Динаміка структури фінансування наукових досліджень та технічних розробок за джерелами, %</vt:lpstr>
      <vt:lpstr>Структура фінансування НДТР в Україні за джерелами , %, в порівнянні з іншими країнами на 2013 р.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ФІНАНСУВАННЯ НАУКОВОЇ ТА НАУКОВО-ТЕХНІЧНОЇ ДІЯЛЬНОСТІ В УКРАЇНІ В УМОВАХ ЄВРОІНТЕГРАЦІЇ</dc:title>
  <dc:creator>nashbriges</dc:creator>
  <cp:lastModifiedBy>nashbriges</cp:lastModifiedBy>
  <cp:revision>13</cp:revision>
  <dcterms:created xsi:type="dcterms:W3CDTF">2016-05-25T13:06:47Z</dcterms:created>
  <dcterms:modified xsi:type="dcterms:W3CDTF">2016-05-25T15:22:27Z</dcterms:modified>
</cp:coreProperties>
</file>